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32" r:id="rId4"/>
    <p:sldMasterId id="2147483744" r:id="rId5"/>
    <p:sldMasterId id="2147483756" r:id="rId6"/>
    <p:sldMasterId id="2147483768" r:id="rId7"/>
    <p:sldMasterId id="2147483780" r:id="rId8"/>
  </p:sldMasterIdLst>
  <p:sldIdLst>
    <p:sldId id="256" r:id="rId9"/>
    <p:sldId id="258" r:id="rId10"/>
    <p:sldId id="259" r:id="rId11"/>
    <p:sldId id="260" r:id="rId12"/>
    <p:sldId id="261" r:id="rId13"/>
    <p:sldId id="266" r:id="rId14"/>
    <p:sldId id="262" r:id="rId15"/>
    <p:sldId id="263" r:id="rId16"/>
    <p:sldId id="264" r:id="rId17"/>
    <p:sldId id="265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E78F70-8C41-43F8-89DE-7CBE6DD14A20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0810F3-94FF-4B34-9DDB-67CBB7C4C4C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6.xml"/><Relationship Id="rId1" Type="http://schemas.openxmlformats.org/officeDocument/2006/relationships/themeOverride" Target="../theme/themeOverrid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muralsforkids.com/images/JungleAnimalsBord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0600"/>
            <a:ext cx="9144000" cy="4648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>
            <a:normAutofit/>
          </a:bodyPr>
          <a:lstStyle/>
          <a:p>
            <a:r>
              <a:rPr lang="en-US" sz="6000" dirty="0" smtClean="0"/>
              <a:t>Species Interactions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562600"/>
            <a:ext cx="6400800" cy="1752600"/>
          </a:xfrm>
        </p:spPr>
        <p:txBody>
          <a:bodyPr/>
          <a:lstStyle/>
          <a:p>
            <a:r>
              <a:rPr lang="en-US" dirty="0" smtClean="0"/>
              <a:t>By Sarah Cameron</a:t>
            </a:r>
            <a:endParaRPr lang="en-US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Commensalism-             </a:t>
            </a:r>
            <a:r>
              <a:rPr lang="en-US" sz="2600" dirty="0" smtClean="0"/>
              <a:t>one species is benefited and the other is unaffected</a:t>
            </a:r>
          </a:p>
          <a:p>
            <a:endParaRPr lang="en-US" sz="2600" dirty="0" smtClean="0"/>
          </a:p>
          <a:p>
            <a:r>
              <a:rPr lang="en-US" sz="2400" dirty="0" smtClean="0"/>
              <a:t>Example:</a:t>
            </a:r>
          </a:p>
          <a:p>
            <a:pPr>
              <a:buNone/>
            </a:pPr>
            <a:r>
              <a:rPr lang="en-US" sz="2400" dirty="0"/>
              <a:t>	</a:t>
            </a:r>
            <a:r>
              <a:rPr lang="en-US" sz="2400" dirty="0" smtClean="0"/>
              <a:t>Remora Shark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Commensalism</a:t>
            </a:r>
            <a:endParaRPr lang="en-US" dirty="0"/>
          </a:p>
        </p:txBody>
      </p:sp>
      <p:pic>
        <p:nvPicPr>
          <p:cNvPr id="1026" name="Picture 2" descr="http://razorsixtactical.com/remora_sha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2438400"/>
            <a:ext cx="5030001" cy="34514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Species Competition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1"/>
            <a:ext cx="4038600" cy="1905000"/>
          </a:xfrm>
        </p:spPr>
        <p:txBody>
          <a:bodyPr>
            <a:normAutofit lnSpcReduction="10000"/>
          </a:bodyPr>
          <a:lstStyle/>
          <a:p>
            <a:r>
              <a:rPr lang="en-US" sz="2600" b="1" i="1" dirty="0" err="1" smtClean="0"/>
              <a:t>Inter</a:t>
            </a:r>
            <a:r>
              <a:rPr lang="en-US" sz="2600" i="1" dirty="0" err="1" smtClean="0"/>
              <a:t>specific</a:t>
            </a:r>
            <a:r>
              <a:rPr lang="en-US" sz="2600" i="1" dirty="0" smtClean="0"/>
              <a:t> Competition:</a:t>
            </a:r>
          </a:p>
          <a:p>
            <a:pPr>
              <a:buNone/>
            </a:pPr>
            <a:r>
              <a:rPr lang="en-US" sz="2600" i="1" dirty="0"/>
              <a:t>	</a:t>
            </a:r>
            <a:r>
              <a:rPr lang="en-US" sz="2400" dirty="0" smtClean="0"/>
              <a:t>competition between members of different species</a:t>
            </a:r>
            <a:endParaRPr lang="en-US" sz="2400" i="1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371601"/>
            <a:ext cx="4038600" cy="1295399"/>
          </a:xfrm>
        </p:spPr>
        <p:txBody>
          <a:bodyPr>
            <a:normAutofit lnSpcReduction="10000"/>
          </a:bodyPr>
          <a:lstStyle/>
          <a:p>
            <a:r>
              <a:rPr lang="en-US" sz="2600" b="1" i="1" dirty="0" err="1" smtClean="0"/>
              <a:t>Intra</a:t>
            </a:r>
            <a:r>
              <a:rPr lang="en-US" sz="2600" i="1" dirty="0" err="1" smtClean="0"/>
              <a:t>specific</a:t>
            </a:r>
            <a:r>
              <a:rPr lang="en-US" sz="2600" i="1" dirty="0" smtClean="0"/>
              <a:t> Competition:</a:t>
            </a:r>
          </a:p>
          <a:p>
            <a:pPr>
              <a:buNone/>
            </a:pPr>
            <a:r>
              <a:rPr lang="en-US" sz="2600" i="1" dirty="0"/>
              <a:t>	</a:t>
            </a:r>
            <a:r>
              <a:rPr lang="en-US" sz="2200" dirty="0" smtClean="0"/>
              <a:t>competition between members of the same species</a:t>
            </a:r>
            <a:endParaRPr lang="en-US" sz="2200" i="1" dirty="0"/>
          </a:p>
        </p:txBody>
      </p:sp>
      <p:pic>
        <p:nvPicPr>
          <p:cNvPr id="8194" name="Picture 2" descr="Lion-Chases-Hyena-1.jpg image by AnthonyMar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124201"/>
            <a:ext cx="3771899" cy="2514600"/>
          </a:xfrm>
          <a:prstGeom prst="rect">
            <a:avLst/>
          </a:prstGeom>
          <a:noFill/>
        </p:spPr>
      </p:pic>
      <p:pic>
        <p:nvPicPr>
          <p:cNvPr id="8196" name="Picture 4" descr="Praying Mantis Boxing pictur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2667000"/>
            <a:ext cx="3276600" cy="389961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Competitive Exclusion vs. </a:t>
            </a:r>
            <a:br>
              <a:rPr lang="en-US" sz="3600" dirty="0" smtClean="0"/>
            </a:br>
            <a:r>
              <a:rPr lang="en-US" sz="3600" dirty="0" smtClean="0"/>
              <a:t>Species Coexistence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2133600"/>
          </a:xfrm>
        </p:spPr>
        <p:txBody>
          <a:bodyPr>
            <a:normAutofit lnSpcReduction="10000"/>
          </a:bodyPr>
          <a:lstStyle/>
          <a:p>
            <a:r>
              <a:rPr lang="en-US" i="1" dirty="0" smtClean="0"/>
              <a:t>Competitive exclusion </a:t>
            </a:r>
          </a:p>
          <a:p>
            <a:pPr>
              <a:buNone/>
            </a:pPr>
            <a:r>
              <a:rPr lang="en-US" sz="2600" i="1" dirty="0"/>
              <a:t>	</a:t>
            </a:r>
            <a:r>
              <a:rPr lang="en-US" sz="2600" dirty="0"/>
              <a:t>-</a:t>
            </a:r>
            <a:r>
              <a:rPr lang="en-US" sz="2600" dirty="0" smtClean="0"/>
              <a:t> when a species entirely excludes another species from the use of a resource</a:t>
            </a:r>
            <a:endParaRPr lang="en-US" sz="2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2438400"/>
          </a:xfrm>
        </p:spPr>
        <p:txBody>
          <a:bodyPr>
            <a:normAutofit lnSpcReduction="10000"/>
          </a:bodyPr>
          <a:lstStyle/>
          <a:p>
            <a:r>
              <a:rPr lang="en-US" i="1" dirty="0" smtClean="0"/>
              <a:t>Species coexistence </a:t>
            </a:r>
          </a:p>
          <a:p>
            <a:pPr>
              <a:buNone/>
            </a:pPr>
            <a:r>
              <a:rPr lang="en-US" sz="2600" i="1" dirty="0"/>
              <a:t>	</a:t>
            </a:r>
            <a:r>
              <a:rPr lang="en-US" sz="2600" dirty="0"/>
              <a:t>-</a:t>
            </a:r>
            <a:r>
              <a:rPr lang="en-US" sz="2600" dirty="0" smtClean="0"/>
              <a:t> when none of the competing species exclude each other, but instead are able to live side by side</a:t>
            </a:r>
            <a:endParaRPr lang="en-US" sz="2600" dirty="0"/>
          </a:p>
        </p:txBody>
      </p:sp>
      <p:pic>
        <p:nvPicPr>
          <p:cNvPr id="7170" name="Picture 2" descr="http://www.biology-blog.com/images/blogs/1-2007/giraffe-zebra-889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581400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atik Regular" pitchFamily="2" charset="0"/>
              </a:rPr>
              <a:t>Types of Niches</a:t>
            </a:r>
            <a:endParaRPr lang="en-US" dirty="0">
              <a:latin typeface="Batik Regular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1600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Batik Regular" pitchFamily="2" charset="0"/>
              </a:rPr>
              <a:t>Fundamental Niche-</a:t>
            </a:r>
          </a:p>
          <a:p>
            <a:pPr>
              <a:buNone/>
            </a:pPr>
            <a:r>
              <a:rPr lang="en-US" dirty="0">
                <a:latin typeface="Batik Regular" pitchFamily="2" charset="0"/>
              </a:rPr>
              <a:t>	</a:t>
            </a:r>
            <a:r>
              <a:rPr lang="en-US" sz="2600" dirty="0" smtClean="0">
                <a:latin typeface="Batik Regular" pitchFamily="2" charset="0"/>
              </a:rPr>
              <a:t>the full niche where a species </a:t>
            </a:r>
            <a:r>
              <a:rPr lang="en-US" sz="2600" i="1" dirty="0" smtClean="0">
                <a:latin typeface="Batik Regular" pitchFamily="2" charset="0"/>
              </a:rPr>
              <a:t>could</a:t>
            </a:r>
            <a:r>
              <a:rPr lang="en-US" sz="2600" dirty="0" smtClean="0">
                <a:latin typeface="Batik Regular" pitchFamily="2" charset="0"/>
              </a:rPr>
              <a:t> live</a:t>
            </a:r>
            <a:endParaRPr lang="en-US" sz="2600" dirty="0">
              <a:latin typeface="Batik Regular" pitchFamily="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1981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Batik Regular" pitchFamily="2" charset="0"/>
              </a:rPr>
              <a:t>Realized Niche-</a:t>
            </a:r>
          </a:p>
          <a:p>
            <a:pPr>
              <a:buNone/>
            </a:pPr>
            <a:r>
              <a:rPr lang="en-US" dirty="0" smtClean="0">
                <a:latin typeface="Batik Regular" pitchFamily="2" charset="0"/>
              </a:rPr>
              <a:t>	</a:t>
            </a:r>
            <a:r>
              <a:rPr lang="en-US" sz="2600" dirty="0" smtClean="0">
                <a:latin typeface="Batik Regular" pitchFamily="2" charset="0"/>
              </a:rPr>
              <a:t>the portion of the fundamental niche where a species </a:t>
            </a:r>
            <a:r>
              <a:rPr lang="en-US" sz="2600" i="1" dirty="0" smtClean="0">
                <a:latin typeface="Batik Regular" pitchFamily="2" charset="0"/>
              </a:rPr>
              <a:t>actually</a:t>
            </a:r>
            <a:r>
              <a:rPr lang="en-US" sz="2600" dirty="0" smtClean="0">
                <a:latin typeface="Batik Regular" pitchFamily="2" charset="0"/>
              </a:rPr>
              <a:t> lives</a:t>
            </a:r>
            <a:endParaRPr lang="en-US" sz="2600" dirty="0">
              <a:latin typeface="Batik Regular" pitchFamily="2" charset="0"/>
            </a:endParaRPr>
          </a:p>
        </p:txBody>
      </p:sp>
      <p:pic>
        <p:nvPicPr>
          <p:cNvPr id="6146" name="Picture 2" descr="http://farm1.static.flickr.com/203/493835832_8c116111a5.jpg?v=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429000"/>
            <a:ext cx="4762500" cy="321945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Mutualism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600200"/>
            <a:ext cx="4191000" cy="4525963"/>
          </a:xfrm>
        </p:spPr>
        <p:txBody>
          <a:bodyPr>
            <a:normAutofit/>
          </a:bodyPr>
          <a:lstStyle/>
          <a:p>
            <a:r>
              <a:rPr lang="en-US" sz="2900" dirty="0" smtClean="0"/>
              <a:t>Mutualism is a relationship in which two or more species benefit from interaction with one another</a:t>
            </a:r>
            <a:endParaRPr lang="en-US" sz="29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600" dirty="0" smtClean="0"/>
              <a:t>Examples:</a:t>
            </a:r>
          </a:p>
          <a:p>
            <a:r>
              <a:rPr lang="en-US" sz="2600" dirty="0" smtClean="0"/>
              <a:t>Bumble Bee &amp; Flower</a:t>
            </a:r>
          </a:p>
          <a:p>
            <a:endParaRPr lang="en-US" sz="2600" dirty="0"/>
          </a:p>
          <a:p>
            <a:r>
              <a:rPr lang="en-US" sz="2600" dirty="0" smtClean="0"/>
              <a:t>Clownfish and Sea Anemone </a:t>
            </a:r>
            <a:endParaRPr lang="en-US" sz="2600" dirty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blackspvbiology.50megs.com/Images2/tclow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22532" name="Picture 4" descr="http://news.bbc.co.uk/media/images/42815000/jpg/_42815099_flower_4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0"/>
            <a:ext cx="3962400" cy="28575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Partitioning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Resource partitioning- </a:t>
            </a:r>
          </a:p>
          <a:p>
            <a:pPr>
              <a:buNone/>
            </a:pPr>
            <a:r>
              <a:rPr lang="en-US" sz="2600" dirty="0" smtClean="0"/>
              <a:t>	</a:t>
            </a:r>
            <a:r>
              <a:rPr lang="en-US" sz="2400" dirty="0" smtClean="0"/>
              <a:t>species adapt to competition by evolving to use different resources or using their shared resources in different ways</a:t>
            </a:r>
          </a:p>
          <a:p>
            <a:endParaRPr lang="en-US" sz="2600" dirty="0"/>
          </a:p>
          <a:p>
            <a:r>
              <a:rPr lang="en-US" sz="2600" dirty="0" smtClean="0"/>
              <a:t>Partitioning = Dividing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Can lead to </a:t>
            </a:r>
            <a:r>
              <a:rPr lang="en-US" i="1" dirty="0" smtClean="0"/>
              <a:t>character displacement </a:t>
            </a:r>
            <a:r>
              <a:rPr lang="en-US" dirty="0" smtClean="0"/>
              <a:t>–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sz="2600" dirty="0" smtClean="0"/>
              <a:t>evolving characteristics that reflect their different reliance on resources</a:t>
            </a:r>
            <a:endParaRPr lang="en-US" sz="2600" dirty="0"/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of Character Displacement</a:t>
            </a:r>
            <a:endParaRPr lang="en-US" dirty="0"/>
          </a:p>
        </p:txBody>
      </p:sp>
      <p:pic>
        <p:nvPicPr>
          <p:cNvPr id="3074" name="Picture 2" descr="http://www.pbs.org/wgbh/evolution/library/01/6/images/l_016_02_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0"/>
            <a:ext cx="7378521" cy="4191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Amensalism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 smtClean="0"/>
              <a:t>Amensalism</a:t>
            </a:r>
            <a:r>
              <a:rPr lang="en-US" dirty="0" smtClean="0"/>
              <a:t>-                   relationship in which one organism is harmed while the other is unaffected</a:t>
            </a:r>
          </a:p>
          <a:p>
            <a:endParaRPr lang="en-US" dirty="0"/>
          </a:p>
          <a:p>
            <a:r>
              <a:rPr lang="en-US" sz="2400" dirty="0" smtClean="0"/>
              <a:t>Example:</a:t>
            </a:r>
          </a:p>
          <a:p>
            <a:pPr>
              <a:buNone/>
            </a:pPr>
            <a:r>
              <a:rPr lang="en-US" sz="2400" dirty="0"/>
              <a:t>	</a:t>
            </a:r>
            <a:r>
              <a:rPr lang="en-US" sz="2400" dirty="0" smtClean="0"/>
              <a:t>Black Walnut Tree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 smtClean="0"/>
              <a:t>Allelopathy</a:t>
            </a:r>
            <a:r>
              <a:rPr lang="en-US" dirty="0" smtClean="0"/>
              <a:t>-                 </a:t>
            </a:r>
            <a:r>
              <a:rPr lang="en-US" sz="2600" dirty="0" smtClean="0"/>
              <a:t>plants release poisonous chemicals that harm those surrounding them</a:t>
            </a:r>
          </a:p>
        </p:txBody>
      </p:sp>
      <p:pic>
        <p:nvPicPr>
          <p:cNvPr id="2050" name="Picture 2" descr="http://upload.wikimedia.org/wikipedia/commons/thumb/d/de/Black_Walnut_nut_and_leave_detail.JPG/800px-Black_Walnut_nut_and_leave_deta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3352800"/>
            <a:ext cx="4572000" cy="318897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quity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chnic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rek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olstice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92</TotalTime>
  <Words>108</Words>
  <Application>Microsoft Office PowerPoint</Application>
  <PresentationFormat>On-screen Show (4:3)</PresentationFormat>
  <Paragraphs>42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Apex</vt:lpstr>
      <vt:lpstr>Equity</vt:lpstr>
      <vt:lpstr>Foundry</vt:lpstr>
      <vt:lpstr>Technic</vt:lpstr>
      <vt:lpstr>Civic</vt:lpstr>
      <vt:lpstr>Trek</vt:lpstr>
      <vt:lpstr>Concourse</vt:lpstr>
      <vt:lpstr>Office Theme</vt:lpstr>
      <vt:lpstr>Species Interactions</vt:lpstr>
      <vt:lpstr>Species Competition</vt:lpstr>
      <vt:lpstr>Competitive Exclusion vs.  Species Coexistence</vt:lpstr>
      <vt:lpstr>Types of Niches</vt:lpstr>
      <vt:lpstr>Mutualism </vt:lpstr>
      <vt:lpstr>Slide 6</vt:lpstr>
      <vt:lpstr>Resource Partitioning</vt:lpstr>
      <vt:lpstr>Example of Character Displacement</vt:lpstr>
      <vt:lpstr>Amensalism</vt:lpstr>
      <vt:lpstr>Commensalism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Species Interactions</dc:title>
  <dc:creator>HP Authorized Customer</dc:creator>
  <cp:lastModifiedBy>HP Authorized Customer</cp:lastModifiedBy>
  <cp:revision>11</cp:revision>
  <dcterms:created xsi:type="dcterms:W3CDTF">2010-11-10T21:22:10Z</dcterms:created>
  <dcterms:modified xsi:type="dcterms:W3CDTF">2010-11-10T22:54:34Z</dcterms:modified>
</cp:coreProperties>
</file>